
<file path=[Content_Types].xml><?xml version="1.0" encoding="utf-8"?>
<Types xmlns="http://schemas.openxmlformats.org/package/2006/content-types">
  <Override PartName="/ppt/drawings/drawing1.xml" ContentType="application/vnd.openxmlformats-officedocument.drawingml.chartshapes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9.xml" ContentType="application/vnd.openxmlformats-officedocument.presentationml.notesSlide+xml"/>
  <Override PartName="/ppt/slides/slide5.xml" ContentType="application/vnd.openxmlformats-officedocument.presentationml.slide+xml"/>
  <Override PartName="/ppt/slideLayouts/slideLayout11.xml" ContentType="application/vnd.openxmlformats-officedocument.presentationml.slideLayout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5.xml" ContentType="application/vnd.openxmlformats-officedocument.presentationml.slideLayout+xml"/>
  <Override PartName="/docProps/app.xml" ContentType="application/vnd.openxmlformats-officedocument.extended-properties+xml"/>
  <Override PartName="/ppt/theme/theme2.xml" ContentType="application/vnd.openxmlformats-officedocument.theme+xml"/>
  <Override PartName="/ppt/slideLayouts/slideLayout1.xml" ContentType="application/vnd.openxmlformats-officedocument.presentationml.slideLayout+xml"/>
  <Default Extension="xml" ContentType="application/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Default Extension="xlsx" ContentType="application/vnd.openxmlformats-officedocument.spreadsheetml.sheet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8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69" r:id="rId3"/>
    <p:sldId id="259" r:id="rId4"/>
    <p:sldId id="262" r:id="rId5"/>
    <p:sldId id="265" r:id="rId6"/>
    <p:sldId id="257" r:id="rId7"/>
    <p:sldId id="260" r:id="rId8"/>
    <p:sldId id="258" r:id="rId9"/>
    <p:sldId id="264" r:id="rId10"/>
    <p:sldId id="261" r:id="rId11"/>
    <p:sldId id="266" r:id="rId12"/>
    <p:sldId id="267" r:id="rId13"/>
    <p:sldId id="268" r:id="rId14"/>
    <p:sldId id="263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5A29"/>
    <a:srgbClr val="9A3A3E"/>
    <a:srgbClr val="ED00FF"/>
    <a:srgbClr val="00FFF0"/>
    <a:srgbClr val="7DABFF"/>
    <a:srgbClr val="D1FF72"/>
    <a:srgbClr val="0CFF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84441" autoAdjust="0"/>
  </p:normalViewPr>
  <p:slideViewPr>
    <p:cSldViewPr snapToGrid="0" snapToObjects="1">
      <p:cViewPr varScale="1">
        <p:scale>
          <a:sx n="92" d="100"/>
          <a:sy n="92" d="100"/>
        </p:scale>
        <p:origin x="-8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4566"/>
    </p:cViewPr>
  </p:sorterViewPr>
  <p:notesViewPr>
    <p:cSldViewPr snapToGrid="0" snapToObjects="1">
      <p:cViewPr varScale="1">
        <p:scale>
          <a:sx n="86" d="100"/>
          <a:sy n="86" d="100"/>
        </p:scale>
        <p:origin x="-1926" y="-8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Relationship Id="rId2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GIANT</c:v>
                </c:pt>
              </c:strCache>
            </c:strRef>
          </c:tx>
          <c:spPr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triangle"/>
            <c:size val="13"/>
            <c:spPr>
              <a:solidFill>
                <a:schemeClr val="tx1"/>
              </a:solidFill>
              <a:ln>
                <a:solidFill>
                  <a:srgbClr val="FF0000"/>
                </a:solidFill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cat>
            <c:numRef>
              <c:f>Sheet1!$A$2:$A$7</c:f>
              <c:numCache>
                <c:formatCode>General</c:formatCode>
                <c:ptCount val="6"/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32843.0</c:v>
                </c:pt>
                <c:pt idx="1">
                  <c:v>123366.0</c:v>
                </c:pt>
                <c:pt idx="2">
                  <c:v>37990.0</c:v>
                </c:pt>
                <c:pt idx="3">
                  <c:v>23312.0</c:v>
                </c:pt>
                <c:pt idx="4">
                  <c:v>53482.0</c:v>
                </c:pt>
                <c:pt idx="5">
                  <c:v>25152.0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FGL</c:v>
                </c:pt>
              </c:strCache>
            </c:strRef>
          </c:tx>
          <c:spPr>
            <a:ln>
              <a:solidFill>
                <a:srgbClr val="00FFF0"/>
              </a:solidFill>
            </a:ln>
          </c:spPr>
          <c:marker>
            <c:symbol val="circle"/>
            <c:size val="14"/>
            <c:spPr>
              <a:solidFill>
                <a:srgbClr val="FFFF00"/>
              </a:solidFill>
              <a:ln>
                <a:solidFill>
                  <a:srgbClr val="00FFF0"/>
                </a:solidFill>
              </a:ln>
            </c:spPr>
          </c:marker>
          <c:cat>
            <c:numRef>
              <c:f>Sheet1!$A$2:$A$7</c:f>
              <c:numCache>
                <c:formatCode>General</c:formatCode>
                <c:ptCount val="6"/>
              </c:numCache>
            </c:numRef>
          </c:cat>
          <c:val>
            <c:numRef>
              <c:f>Sheet1!$C$2:$C$7</c:f>
              <c:numCache>
                <c:formatCode>General</c:formatCode>
                <c:ptCount val="6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0.0</c:v>
                </c:pt>
                <c:pt idx="5">
                  <c:v>0.0</c:v>
                </c:pt>
              </c:numCache>
            </c:numRef>
          </c:val>
        </c:ser>
        <c:marker val="1"/>
        <c:axId val="547135480"/>
        <c:axId val="547140232"/>
      </c:lineChart>
      <c:catAx>
        <c:axId val="547135480"/>
        <c:scaling>
          <c:orientation val="minMax"/>
        </c:scaling>
        <c:axPos val="b"/>
        <c:numFmt formatCode="General" sourceLinked="1"/>
        <c:tickLblPos val="nextTo"/>
        <c:crossAx val="547140232"/>
        <c:crosses val="autoZero"/>
        <c:auto val="1"/>
        <c:lblAlgn val="ctr"/>
        <c:lblOffset val="100"/>
      </c:catAx>
      <c:valAx>
        <c:axId val="547140232"/>
        <c:scaling>
          <c:orientation val="minMax"/>
        </c:scaling>
        <c:axPos val="l"/>
        <c:majorGridlines/>
        <c:numFmt formatCode="General" sourceLinked="1"/>
        <c:tickLblPos val="nextTo"/>
        <c:crossAx val="547135480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0.18667</cdr:x>
      <cdr:y>0.93634</cdr:y>
    </cdr:from>
    <cdr:to>
      <cdr:x>0.84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631295" y="5312801"/>
          <a:ext cx="5709538" cy="36117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ctr"/>
          <a:r>
            <a:rPr lang="en-US" sz="1800" dirty="0" smtClean="0">
              <a:solidFill>
                <a:schemeClr val="tx1"/>
              </a:solidFill>
              <a:latin typeface="Arial Black"/>
              <a:cs typeface="Arial Black"/>
            </a:rPr>
            <a:t>SUCCESSIVE TESTS</a:t>
          </a:r>
          <a:endParaRPr lang="en-US" sz="1800" dirty="0">
            <a:solidFill>
              <a:schemeClr val="tx1"/>
            </a:solidFill>
            <a:latin typeface="Arial Black"/>
            <a:cs typeface="Arial Black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F76ED3-FE0C-EA4B-AB44-95808D8CA602}" type="datetimeFigureOut">
              <a:rPr lang="en-US" smtClean="0"/>
              <a:pPr/>
              <a:t>3/21/10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1EF00E-C7DB-C549-9A5B-6B5C4DA6E9A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1EF00E-C7DB-C549-9A5B-6B5C4DA6E9A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Don’t say fundamental flaw</a:t>
            </a:r>
            <a:r>
              <a:rPr lang="en-US" baseline="0" dirty="0" smtClean="0"/>
              <a:t> – I was mistaken from what I learned from this</a:t>
            </a:r>
          </a:p>
          <a:p>
            <a:endParaRPr lang="en-US" baseline="0" dirty="0" smtClean="0"/>
          </a:p>
          <a:p>
            <a:r>
              <a:rPr lang="en-US" baseline="0" dirty="0" smtClean="0"/>
              <a:t>One small step for man one giant leap for mankind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1EF00E-C7DB-C549-9A5B-6B5C4DA6E9A1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1EF00E-C7DB-C549-9A5B-6B5C4DA6E9A1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Get on with</a:t>
            </a:r>
            <a:r>
              <a:rPr lang="en-US" baseline="0" dirty="0" smtClean="0"/>
              <a:t> it!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1EF00E-C7DB-C549-9A5B-6B5C4DA6E9A1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1EF00E-C7DB-C549-9A5B-6B5C4DA6E9A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1EF00E-C7DB-C549-9A5B-6B5C4DA6E9A1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 smtClean="0"/>
              <a:t>If these locks are properly implemented threads are unable to be in the critical section at the same time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1EF00E-C7DB-C549-9A5B-6B5C4DA6E9A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 smtClean="0"/>
              <a:t>Is there a point where FGL is no longer more efficient?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1EF00E-C7DB-C549-9A5B-6B5C4DA6E9A1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dirty="0" smtClean="0"/>
              <a:t>Lock</a:t>
            </a:r>
            <a:r>
              <a:rPr lang="en-US" baseline="0" dirty="0" smtClean="0"/>
              <a:t>s already in FreeBSD</a:t>
            </a:r>
          </a:p>
          <a:p>
            <a:pPr>
              <a:buFontTx/>
              <a:buChar char="-"/>
            </a:pPr>
            <a:r>
              <a:rPr lang="en-US" baseline="0" dirty="0" smtClean="0"/>
              <a:t>Developed a new version of the kernel leaving the old one in tact</a:t>
            </a:r>
          </a:p>
          <a:p>
            <a:pPr>
              <a:buFontTx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1EF00E-C7DB-C549-9A5B-6B5C4DA6E9A1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 smtClean="0"/>
              <a:t>= We are evaluating FGL vs. GIANT_LOCK</a:t>
            </a:r>
          </a:p>
          <a:p>
            <a:r>
              <a:rPr lang="en-US" sz="2400" dirty="0" smtClean="0"/>
              <a:t>= DISCUSS LOCKING</a:t>
            </a:r>
            <a:r>
              <a:rPr lang="en-US" sz="2400" baseline="0" dirty="0" smtClean="0"/>
              <a:t> PROFILER already in BSD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1EF00E-C7DB-C549-9A5B-6B5C4DA6E9A1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1EF00E-C7DB-C549-9A5B-6B5C4DA6E9A1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EFAB1-22B0-A449-B567-16AE9C276374}" type="datetimeFigureOut">
              <a:rPr lang="en-US" smtClean="0"/>
              <a:pPr/>
              <a:t>3/21/10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A3DDB-6C01-064E-BA15-6510773B00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EFAB1-22B0-A449-B567-16AE9C276374}" type="datetimeFigureOut">
              <a:rPr lang="en-US" smtClean="0"/>
              <a:pPr/>
              <a:t>3/21/10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A3DDB-6C01-064E-BA15-6510773B00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EFAB1-22B0-A449-B567-16AE9C276374}" type="datetimeFigureOut">
              <a:rPr lang="en-US" smtClean="0"/>
              <a:pPr/>
              <a:t>3/21/10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A3DDB-6C01-064E-BA15-6510773B00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EFAB1-22B0-A449-B567-16AE9C276374}" type="datetimeFigureOut">
              <a:rPr lang="en-US" smtClean="0"/>
              <a:pPr/>
              <a:t>3/21/10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A3DDB-6C01-064E-BA15-6510773B00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EFAB1-22B0-A449-B567-16AE9C276374}" type="datetimeFigureOut">
              <a:rPr lang="en-US" smtClean="0"/>
              <a:pPr/>
              <a:t>3/21/10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A3DDB-6C01-064E-BA15-6510773B00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EFAB1-22B0-A449-B567-16AE9C276374}" type="datetimeFigureOut">
              <a:rPr lang="en-US" smtClean="0"/>
              <a:pPr/>
              <a:t>3/21/10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A3DDB-6C01-064E-BA15-6510773B00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EFAB1-22B0-A449-B567-16AE9C276374}" type="datetimeFigureOut">
              <a:rPr lang="en-US" smtClean="0"/>
              <a:pPr/>
              <a:t>3/21/10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A3DDB-6C01-064E-BA15-6510773B00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EFAB1-22B0-A449-B567-16AE9C276374}" type="datetimeFigureOut">
              <a:rPr lang="en-US" smtClean="0"/>
              <a:pPr/>
              <a:t>3/21/10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A3DDB-6C01-064E-BA15-6510773B00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EFAB1-22B0-A449-B567-16AE9C276374}" type="datetimeFigureOut">
              <a:rPr lang="en-US" smtClean="0"/>
              <a:pPr/>
              <a:t>3/21/10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A3DDB-6C01-064E-BA15-6510773B00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EFAB1-22B0-A449-B567-16AE9C276374}" type="datetimeFigureOut">
              <a:rPr lang="en-US" smtClean="0"/>
              <a:pPr/>
              <a:t>3/21/10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A3DDB-6C01-064E-BA15-6510773B00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EFAB1-22B0-A449-B567-16AE9C276374}" type="datetimeFigureOut">
              <a:rPr lang="en-US" smtClean="0"/>
              <a:pPr/>
              <a:t>3/21/10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A3DDB-6C01-064E-BA15-6510773B00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EFAB1-22B0-A449-B567-16AE9C276374}" type="datetimeFigureOut">
              <a:rPr lang="en-US" smtClean="0"/>
              <a:pPr/>
              <a:t>3/21/10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0A3DDB-6C01-064E-BA15-6510773B002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chart" Target="../charts/char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7639" y="233243"/>
            <a:ext cx="8280624" cy="1470025"/>
          </a:xfrm>
        </p:spPr>
        <p:txBody>
          <a:bodyPr>
            <a:normAutofit/>
          </a:bodyPr>
          <a:lstStyle/>
          <a:p>
            <a:r>
              <a:rPr lang="en-US" sz="3600" dirty="0" smtClean="0"/>
              <a:t>james the GIANT killer: </a:t>
            </a:r>
            <a:br>
              <a:rPr lang="en-US" sz="3600" dirty="0" smtClean="0"/>
            </a:br>
            <a:r>
              <a:rPr lang="en-US" sz="3600" dirty="0" smtClean="0"/>
              <a:t>evaluating locking schemes in 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46700"/>
            <a:ext cx="6400800" cy="1238034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2010-02-27</a:t>
            </a:r>
          </a:p>
          <a:p>
            <a:r>
              <a:rPr lang="en-US" dirty="0" smtClean="0"/>
              <a:t>james </a:t>
            </a:r>
            <a:r>
              <a:rPr lang="en-US" dirty="0" err="1" smtClean="0"/>
              <a:t>francis</a:t>
            </a:r>
            <a:r>
              <a:rPr lang="en-US" dirty="0" smtClean="0"/>
              <a:t> toy iv</a:t>
            </a:r>
          </a:p>
          <a:p>
            <a:r>
              <a:rPr lang="en-US" dirty="0" smtClean="0"/>
              <a:t>David </a:t>
            </a:r>
            <a:r>
              <a:rPr lang="en-US" dirty="0" err="1" smtClean="0"/>
              <a:t>Hemmendinger</a:t>
            </a:r>
            <a:endParaRPr lang="en-US" dirty="0"/>
          </a:p>
        </p:txBody>
      </p:sp>
      <p:pic>
        <p:nvPicPr>
          <p:cNvPr id="5" name="Picture 4" descr="freebsd_log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13" y="2024063"/>
            <a:ext cx="3124200" cy="254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731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DESIGN: method of evaluation</a:t>
            </a:r>
            <a:br>
              <a:rPr lang="en-US" dirty="0" smtClean="0"/>
            </a:br>
            <a:r>
              <a:rPr lang="en-US" dirty="0" smtClean="0"/>
              <a:t>(comparison of FGL and GIANT)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505" y="1446907"/>
            <a:ext cx="8747195" cy="5144394"/>
          </a:xfrm>
        </p:spPr>
        <p:txBody>
          <a:bodyPr>
            <a:normAutofit/>
          </a:bodyPr>
          <a:lstStyle/>
          <a:p>
            <a:r>
              <a:rPr lang="en-US" dirty="0" smtClean="0"/>
              <a:t>(control)</a:t>
            </a:r>
          </a:p>
          <a:p>
            <a:pPr lvl="1"/>
            <a:r>
              <a:rPr lang="en-US" dirty="0" smtClean="0"/>
              <a:t>Tests designed to hit specific subsystems (FGL a win?)</a:t>
            </a:r>
          </a:p>
          <a:p>
            <a:pPr lvl="2"/>
            <a:r>
              <a:rPr lang="en-US" dirty="0" smtClean="0"/>
              <a:t>multi-threaded make 		</a:t>
            </a:r>
            <a:r>
              <a:rPr lang="en-US" dirty="0" err="1" smtClean="0"/>
              <a:t>sysctl</a:t>
            </a:r>
            <a:endParaRPr lang="en-US" dirty="0" smtClean="0"/>
          </a:p>
          <a:p>
            <a:pPr lvl="2"/>
            <a:r>
              <a:rPr lang="en-US" dirty="0" smtClean="0"/>
              <a:t>Kernel event character device		  </a:t>
            </a:r>
            <a:r>
              <a:rPr lang="en-US" dirty="0" err="1" smtClean="0"/>
              <a:t>klog</a:t>
            </a:r>
            <a:endParaRPr lang="en-US" dirty="0" smtClean="0"/>
          </a:p>
          <a:p>
            <a:r>
              <a:rPr lang="en-US" dirty="0" smtClean="0"/>
              <a:t>(locking profiler)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Set </a:t>
            </a:r>
            <a:r>
              <a:rPr lang="en-US" dirty="0" err="1" smtClean="0"/>
              <a:t>sysctl</a:t>
            </a:r>
            <a:r>
              <a:rPr lang="en-US" dirty="0" smtClean="0"/>
              <a:t> variable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Running  </a:t>
            </a:r>
            <a:r>
              <a:rPr lang="en-US" dirty="0" err="1" smtClean="0"/>
              <a:t>thread(s</a:t>
            </a:r>
            <a:r>
              <a:rPr lang="en-US" dirty="0" smtClean="0"/>
              <a:t>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Unset </a:t>
            </a:r>
            <a:r>
              <a:rPr lang="en-US" dirty="0" err="1" smtClean="0"/>
              <a:t>sysctl</a:t>
            </a:r>
            <a:r>
              <a:rPr lang="en-US" dirty="0" smtClean="0"/>
              <a:t> variable</a:t>
            </a:r>
          </a:p>
          <a:p>
            <a:pPr marL="971550" lvl="1" indent="-514350"/>
            <a:r>
              <a:rPr lang="en-US" b="1" dirty="0" smtClean="0">
                <a:solidFill>
                  <a:srgbClr val="FF0000"/>
                </a:solidFill>
              </a:rPr>
              <a:t>TOO MUCH </a:t>
            </a:r>
            <a:r>
              <a:rPr lang="en-US" b="1" dirty="0" smtClean="0"/>
              <a:t>data </a:t>
            </a:r>
          </a:p>
        </p:txBody>
      </p:sp>
      <p:sp>
        <p:nvSpPr>
          <p:cNvPr id="4" name="Right Arrow 3"/>
          <p:cNvSpPr/>
          <p:nvPr/>
        </p:nvSpPr>
        <p:spPr>
          <a:xfrm>
            <a:off x="4165418" y="2664583"/>
            <a:ext cx="476215" cy="251366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5173214" y="3078149"/>
            <a:ext cx="476215" cy="251366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085" y="36498"/>
            <a:ext cx="8750741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Correctness and how I achieved 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085" y="1351502"/>
            <a:ext cx="8750741" cy="5184642"/>
          </a:xfrm>
        </p:spPr>
        <p:txBody>
          <a:bodyPr>
            <a:normAutofit/>
          </a:bodyPr>
          <a:lstStyle/>
          <a:p>
            <a:r>
              <a:rPr lang="en-US" dirty="0" smtClean="0"/>
              <a:t>Correctness</a:t>
            </a:r>
          </a:p>
          <a:p>
            <a:pPr lvl="1"/>
            <a:r>
              <a:rPr lang="en-US" dirty="0" smtClean="0"/>
              <a:t>Race conditions arise from writing to a shared resource</a:t>
            </a:r>
          </a:p>
          <a:p>
            <a:pPr lvl="1"/>
            <a:r>
              <a:rPr lang="en-US" dirty="0" smtClean="0"/>
              <a:t>Readers share a lock </a:t>
            </a:r>
          </a:p>
          <a:p>
            <a:pPr lvl="1"/>
            <a:r>
              <a:rPr lang="en-US" dirty="0" smtClean="0"/>
              <a:t>Writers pick up exclusive lock</a:t>
            </a:r>
          </a:p>
          <a:p>
            <a:r>
              <a:rPr lang="en-US" dirty="0" smtClean="0"/>
              <a:t>Process</a:t>
            </a:r>
          </a:p>
          <a:p>
            <a:pPr marL="742950" lvl="2" indent="-342900"/>
            <a:r>
              <a:rPr lang="en-US" dirty="0" smtClean="0"/>
              <a:t>New branch of code</a:t>
            </a:r>
          </a:p>
          <a:p>
            <a:pPr marL="742950" lvl="2" indent="-342900"/>
            <a:r>
              <a:rPr lang="en-US" dirty="0" smtClean="0"/>
              <a:t>Replace GIANT entry with fine grained locks</a:t>
            </a:r>
          </a:p>
          <a:p>
            <a:pPr marL="742950" lvl="2" indent="-342900"/>
            <a:r>
              <a:rPr lang="en-US" dirty="0" smtClean="0"/>
              <a:t>Rebuild kernels in both configurations</a:t>
            </a:r>
          </a:p>
          <a:p>
            <a:pPr marL="742950" lvl="2" indent="-342900"/>
            <a:r>
              <a:rPr lang="en-US" dirty="0" err="1" smtClean="0"/>
              <a:t>cron</a:t>
            </a:r>
            <a:r>
              <a:rPr lang="en-US" dirty="0" smtClean="0"/>
              <a:t> runs build test scripts (automated builds and profiling)</a:t>
            </a:r>
          </a:p>
          <a:p>
            <a:pPr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4986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RESULTS : SYSCTL tests</a:t>
            </a:r>
            <a:endParaRPr lang="en-US" dirty="0"/>
          </a:p>
        </p:txBody>
      </p:sp>
      <p:graphicFrame>
        <p:nvGraphicFramePr>
          <p:cNvPr id="14" name="Content Placeholder 13"/>
          <p:cNvGraphicFramePr>
            <a:graphicFrameLocks noGrp="1"/>
          </p:cNvGraphicFramePr>
          <p:nvPr>
            <p:ph idx="1"/>
          </p:nvPr>
        </p:nvGraphicFramePr>
        <p:xfrm>
          <a:off x="174783" y="943722"/>
          <a:ext cx="8739088" cy="56739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03541" y="583596"/>
            <a:ext cx="739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 Black"/>
                <a:cs typeface="Arial Black"/>
              </a:rPr>
              <a:t>μS</a:t>
            </a:r>
            <a:endParaRPr lang="en-US" dirty="0">
              <a:latin typeface="Arial Black"/>
              <a:cs typeface="Arial Black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219946" y="6211669"/>
            <a:ext cx="19240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kernel builds with 128 threads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39939"/>
            <a:ext cx="8229600" cy="1143000"/>
          </a:xfrm>
        </p:spPr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433" y="1234994"/>
            <a:ext cx="8750741" cy="5406008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Sysctl</a:t>
            </a:r>
            <a:r>
              <a:rPr lang="en-US" dirty="0" smtClean="0"/>
              <a:t> did produce data that strongly support the initial hypothesis.</a:t>
            </a:r>
          </a:p>
          <a:p>
            <a:pPr lvl="1"/>
            <a:r>
              <a:rPr lang="en-US" dirty="0" smtClean="0"/>
              <a:t>1/2% system increase of throughput (one small step)</a:t>
            </a:r>
          </a:p>
          <a:p>
            <a:pPr lvl="1"/>
            <a:r>
              <a:rPr lang="en-US" dirty="0" smtClean="0"/>
              <a:t>Max time saved ~30 seconds (2 hrs build)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Klog</a:t>
            </a:r>
            <a:r>
              <a:rPr lang="en-US" dirty="0" smtClean="0"/>
              <a:t> test did not produce useful data because the locking mechanisms are around a device node not a </a:t>
            </a:r>
            <a:r>
              <a:rPr lang="en-US" dirty="0" err="1" smtClean="0"/>
              <a:t>msg_buffer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Extending </a:t>
            </a:r>
            <a:r>
              <a:rPr lang="en-US" dirty="0" err="1" smtClean="0"/>
              <a:t>FGLs</a:t>
            </a:r>
            <a:r>
              <a:rPr lang="en-US" dirty="0" smtClean="0"/>
              <a:t> to more subsystems means more throughput.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7538"/>
            <a:ext cx="8229600" cy="1143000"/>
          </a:xfrm>
        </p:spPr>
        <p:txBody>
          <a:bodyPr/>
          <a:lstStyle/>
          <a:p>
            <a:r>
              <a:rPr lang="en-US" dirty="0" smtClean="0"/>
              <a:t>:: what really matters ::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174" y="1417638"/>
            <a:ext cx="8643470" cy="5152047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Goal was to determine if:</a:t>
            </a:r>
          </a:p>
          <a:p>
            <a:pPr lvl="1"/>
            <a:r>
              <a:rPr lang="en-US" dirty="0" smtClean="0"/>
              <a:t>FGL is detrimental to the system (complication)</a:t>
            </a:r>
          </a:p>
          <a:p>
            <a:pPr lvl="1"/>
            <a:r>
              <a:rPr lang="en-US" dirty="0" smtClean="0"/>
              <a:t>FGL is significantly faster than GIANT_LOCKING in a small subsystem like </a:t>
            </a:r>
            <a:r>
              <a:rPr lang="en-US" dirty="0" err="1" smtClean="0"/>
              <a:t>sysctl</a:t>
            </a:r>
            <a:r>
              <a:rPr lang="en-US" dirty="0" smtClean="0"/>
              <a:t>.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Locking methods are a </a:t>
            </a:r>
            <a:r>
              <a:rPr lang="en-US" b="1" dirty="0" smtClean="0">
                <a:solidFill>
                  <a:srgbClr val="FF0000"/>
                </a:solidFill>
              </a:rPr>
              <a:t>very </a:t>
            </a:r>
            <a:r>
              <a:rPr lang="en-US" dirty="0" smtClean="0"/>
              <a:t>important to SMP</a:t>
            </a:r>
          </a:p>
          <a:p>
            <a:pPr lvl="1"/>
            <a:r>
              <a:rPr lang="en-US" dirty="0" smtClean="0"/>
              <a:t>Running as close to the metal as you can get</a:t>
            </a:r>
          </a:p>
          <a:p>
            <a:pPr lvl="1"/>
            <a:r>
              <a:rPr lang="en-US" dirty="0" smtClean="0"/>
              <a:t>If this fails to be </a:t>
            </a:r>
            <a:r>
              <a:rPr lang="en-US" dirty="0" smtClean="0">
                <a:solidFill>
                  <a:srgbClr val="FFFF00"/>
                </a:solidFill>
              </a:rPr>
              <a:t>correct </a:t>
            </a:r>
            <a:r>
              <a:rPr lang="en-US" dirty="0" smtClean="0"/>
              <a:t>or </a:t>
            </a:r>
            <a:r>
              <a:rPr lang="en-US" dirty="0" smtClean="0">
                <a:solidFill>
                  <a:srgbClr val="FFFF00"/>
                </a:solidFill>
              </a:rPr>
              <a:t>efficient </a:t>
            </a:r>
            <a:r>
              <a:rPr lang="en-US" dirty="0" smtClean="0"/>
              <a:t>the rest of the programs run on the system fail too!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The FGL implementation should scale well.</a:t>
            </a:r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Purpose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4550" cy="4525963"/>
          </a:xfrm>
        </p:spPr>
        <p:txBody>
          <a:bodyPr/>
          <a:lstStyle/>
          <a:p>
            <a:r>
              <a:rPr lang="en-US" dirty="0" smtClean="0"/>
              <a:t>Evaluate current locking scheme in FreeBSD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See if the locking methods can be improved</a:t>
            </a:r>
          </a:p>
          <a:p>
            <a:endParaRPr lang="en-US" dirty="0" smtClean="0"/>
          </a:p>
          <a:p>
            <a:r>
              <a:rPr lang="en-US" dirty="0" smtClean="0"/>
              <a:t>Evaluate both methods and form conclusions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WAIT! why do we need locking?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Race conditions</a:t>
            </a:r>
          </a:p>
          <a:p>
            <a:pPr lvl="1"/>
            <a:r>
              <a:rPr lang="en-US" sz="3200" dirty="0" smtClean="0"/>
              <a:t>“bad” “dog”</a:t>
            </a:r>
          </a:p>
          <a:p>
            <a:pPr lvl="1"/>
            <a:r>
              <a:rPr lang="en-US" sz="3200" dirty="0" smtClean="0"/>
              <a:t>Threads </a:t>
            </a:r>
            <a:r>
              <a:rPr lang="en-US" sz="3200" dirty="0" smtClean="0">
                <a:solidFill>
                  <a:srgbClr val="FFFF00"/>
                </a:solidFill>
              </a:rPr>
              <a:t>race </a:t>
            </a:r>
            <a:r>
              <a:rPr lang="en-US" sz="3200" dirty="0" smtClean="0"/>
              <a:t>each other on context switches</a:t>
            </a:r>
          </a:p>
          <a:p>
            <a:pPr lvl="1"/>
            <a:r>
              <a:rPr lang="en-US" sz="3200" dirty="0" smtClean="0"/>
              <a:t>Possible </a:t>
            </a:r>
            <a:r>
              <a:rPr lang="en-US" sz="3200" dirty="0" smtClean="0">
                <a:solidFill>
                  <a:srgbClr val="FF0000"/>
                </a:solidFill>
              </a:rPr>
              <a:t>incorrect </a:t>
            </a:r>
            <a:r>
              <a:rPr lang="en-US" sz="3200" dirty="0" smtClean="0"/>
              <a:t>result : “</a:t>
            </a:r>
            <a:r>
              <a:rPr lang="en-US" sz="3200" dirty="0" err="1" smtClean="0"/>
              <a:t>bda</a:t>
            </a:r>
            <a:r>
              <a:rPr lang="en-US" sz="3200" dirty="0" smtClean="0"/>
              <a:t> dog” (interleaving)</a:t>
            </a:r>
          </a:p>
          <a:p>
            <a:pPr lvl="1"/>
            <a:r>
              <a:rPr lang="en-US" sz="3200" dirty="0" smtClean="0"/>
              <a:t>Alternative </a:t>
            </a:r>
            <a:r>
              <a:rPr lang="en-US" sz="3200" dirty="0" smtClean="0">
                <a:solidFill>
                  <a:srgbClr val="0CFF00"/>
                </a:solidFill>
              </a:rPr>
              <a:t>correct </a:t>
            </a:r>
            <a:r>
              <a:rPr lang="en-US" sz="3200" dirty="0" smtClean="0"/>
              <a:t>result: “dog” “bad”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1412"/>
            <a:ext cx="8229600" cy="1143000"/>
          </a:xfrm>
        </p:spPr>
        <p:txBody>
          <a:bodyPr/>
          <a:lstStyle/>
          <a:p>
            <a:r>
              <a:rPr lang="en-US" dirty="0" smtClean="0"/>
              <a:t>when it matters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0255" y="1212846"/>
            <a:ext cx="8706392" cy="5503562"/>
          </a:xfrm>
        </p:spPr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b="1" dirty="0" smtClean="0">
                <a:solidFill>
                  <a:srgbClr val="FFFF00"/>
                </a:solidFill>
              </a:rPr>
              <a:t>most </a:t>
            </a:r>
            <a:r>
              <a:rPr lang="en-US" dirty="0" smtClean="0"/>
              <a:t>important things is </a:t>
            </a:r>
            <a:r>
              <a:rPr lang="en-US" b="1" dirty="0" smtClean="0">
                <a:solidFill>
                  <a:srgbClr val="FFFF00"/>
                </a:solidFill>
              </a:rPr>
              <a:t>correct results</a:t>
            </a:r>
            <a:endParaRPr lang="en-US" dirty="0" smtClean="0">
              <a:solidFill>
                <a:srgbClr val="FFFF00"/>
              </a:solidFill>
            </a:endParaRPr>
          </a:p>
          <a:p>
            <a:pPr lvl="1"/>
            <a:r>
              <a:rPr lang="en-US" dirty="0" smtClean="0"/>
              <a:t>Incorrect code on kernel level (close to the metal) can result in </a:t>
            </a:r>
            <a:r>
              <a:rPr lang="en-US" b="1" dirty="0" smtClean="0"/>
              <a:t>other </a:t>
            </a:r>
            <a:r>
              <a:rPr lang="en-US" dirty="0" err="1" smtClean="0"/>
              <a:t>userland</a:t>
            </a:r>
            <a:r>
              <a:rPr lang="en-US" dirty="0" smtClean="0"/>
              <a:t> applications yielding incorrect results.</a:t>
            </a:r>
            <a:endParaRPr lang="en-US" sz="2600" dirty="0" smtClean="0"/>
          </a:p>
          <a:p>
            <a:pPr marL="342900" lvl="2" indent="-342900">
              <a:buNone/>
            </a:pPr>
            <a:endParaRPr lang="en-US" sz="2600" dirty="0" smtClean="0"/>
          </a:p>
          <a:p>
            <a:pPr marL="342900" lvl="2" indent="-342900"/>
            <a:r>
              <a:rPr lang="en-US" sz="3200" dirty="0" smtClean="0"/>
              <a:t>In some cases incorrect code </a:t>
            </a:r>
            <a:r>
              <a:rPr lang="en-US" sz="3200" b="1" dirty="0" smtClean="0">
                <a:solidFill>
                  <a:srgbClr val="FF0000"/>
                </a:solidFill>
              </a:rPr>
              <a:t>can lead to death</a:t>
            </a:r>
          </a:p>
          <a:p>
            <a:pPr marL="800100" lvl="3" indent="-342900"/>
            <a:r>
              <a:rPr lang="en-US" sz="2800" dirty="0" err="1" smtClean="0"/>
              <a:t>Therac</a:t>
            </a:r>
            <a:r>
              <a:rPr lang="en-US" sz="2800" dirty="0" smtClean="0"/>
              <a:t>:</a:t>
            </a:r>
          </a:p>
          <a:p>
            <a:pPr marL="800100" lvl="3" indent="-342900"/>
            <a:r>
              <a:rPr lang="en-US" sz="2800" dirty="0" smtClean="0"/>
              <a:t>typing command sequences so fast input data was being corrupted – resulted in overexposure to radiation.</a:t>
            </a:r>
          </a:p>
          <a:p>
            <a:pPr marL="342900" lvl="2" indent="-342900">
              <a:buNone/>
            </a:pPr>
            <a:endParaRPr lang="en-US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OK; so what is a GIANT_LOCK?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42949" y="1571625"/>
            <a:ext cx="81915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What the kernel currently uses for locking!</a:t>
            </a:r>
            <a:endParaRPr lang="en-US" sz="3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6710" y="2289569"/>
            <a:ext cx="4167913" cy="439241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GIANT_LOCK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GIANT_LOCKs</a:t>
            </a:r>
            <a:r>
              <a:rPr lang="en-US" dirty="0" smtClean="0"/>
              <a:t> only allow </a:t>
            </a:r>
            <a:r>
              <a:rPr lang="en-US" b="1" dirty="0" smtClean="0">
                <a:solidFill>
                  <a:srgbClr val="FFFF00"/>
                </a:solidFill>
              </a:rPr>
              <a:t>one </a:t>
            </a:r>
            <a:r>
              <a:rPr lang="en-US" dirty="0" smtClean="0"/>
              <a:t>thread in the kernel at a time </a:t>
            </a:r>
          </a:p>
          <a:p>
            <a:r>
              <a:rPr lang="en-US" dirty="0" smtClean="0"/>
              <a:t>This is </a:t>
            </a:r>
            <a:r>
              <a:rPr lang="en-US" b="1" u="sng" dirty="0" smtClean="0"/>
              <a:t>the </a:t>
            </a:r>
            <a:r>
              <a:rPr lang="en-US" dirty="0" smtClean="0"/>
              <a:t>simple solution; however, it inhibits concurrency!</a:t>
            </a:r>
          </a:p>
          <a:p>
            <a:r>
              <a:rPr lang="en-US" dirty="0" smtClean="0"/>
              <a:t>Why concurrency is important with Symmetric Multi-Processing</a:t>
            </a:r>
          </a:p>
          <a:p>
            <a:pPr lvl="1"/>
            <a:r>
              <a:rPr lang="en-US" dirty="0" smtClean="0"/>
              <a:t>Logical concurrency w/o SMP</a:t>
            </a:r>
          </a:p>
          <a:p>
            <a:r>
              <a:rPr lang="en-US" dirty="0" smtClean="0"/>
              <a:t>Is there a </a:t>
            </a:r>
            <a:r>
              <a:rPr lang="en-US" b="1" dirty="0" smtClean="0">
                <a:solidFill>
                  <a:srgbClr val="0CFF00"/>
                </a:solidFill>
              </a:rPr>
              <a:t>better </a:t>
            </a:r>
            <a:r>
              <a:rPr lang="en-US" dirty="0" smtClean="0"/>
              <a:t>solution?</a:t>
            </a:r>
          </a:p>
        </p:txBody>
      </p:sp>
      <p:sp>
        <p:nvSpPr>
          <p:cNvPr id="5" name="Summing Junction 4"/>
          <p:cNvSpPr/>
          <p:nvPr/>
        </p:nvSpPr>
        <p:spPr>
          <a:xfrm>
            <a:off x="6336303" y="4238872"/>
            <a:ext cx="2658870" cy="2584773"/>
          </a:xfrm>
          <a:prstGeom prst="flowChartSummingJunction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063862" y="4511363"/>
            <a:ext cx="13360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kernel log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362759" y="5291922"/>
            <a:ext cx="136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sysctl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063862" y="6126163"/>
            <a:ext cx="112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scheduler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712044" y="5291922"/>
            <a:ext cx="1418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virtual </a:t>
            </a:r>
            <a:r>
              <a:rPr lang="en-US" dirty="0" err="1" smtClean="0"/>
              <a:t>mem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381" y="1101428"/>
            <a:ext cx="8708263" cy="5429384"/>
          </a:xfrm>
        </p:spPr>
        <p:txBody>
          <a:bodyPr>
            <a:normAutofit/>
          </a:bodyPr>
          <a:lstStyle/>
          <a:p>
            <a:r>
              <a:rPr lang="en-US" dirty="0" smtClean="0"/>
              <a:t>Locks only go around shared data structures : “critical sections” in subsystems</a:t>
            </a:r>
          </a:p>
          <a:p>
            <a:r>
              <a:rPr lang="en-US" dirty="0" smtClean="0"/>
              <a:t>Seldom do threads bombard a specific subsystem (kernel design issue)</a:t>
            </a:r>
          </a:p>
          <a:p>
            <a:pPr marL="342900" lvl="2" indent="-342900"/>
            <a:r>
              <a:rPr lang="en-US" sz="3243" dirty="0" smtClean="0"/>
              <a:t>Developer communities currently </a:t>
            </a:r>
            <a:r>
              <a:rPr lang="en-US" sz="3243" b="1" dirty="0" smtClean="0"/>
              <a:t>always</a:t>
            </a:r>
            <a:r>
              <a:rPr lang="en-US" sz="3243" dirty="0" smtClean="0"/>
              <a:t> favor FGL implementation</a:t>
            </a:r>
            <a:endParaRPr lang="en-US" sz="2843" dirty="0" smtClean="0"/>
          </a:p>
          <a:p>
            <a:pPr marL="800100" lvl="3" indent="-342900"/>
            <a:r>
              <a:rPr lang="en-US" sz="1800" dirty="0" smtClean="0"/>
              <a:t>If everything is FGL then concurrency is promoted from the smallest subsystem to the largest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184"/>
            <a:ext cx="8229600" cy="1143000"/>
          </a:xfrm>
        </p:spPr>
        <p:txBody>
          <a:bodyPr/>
          <a:lstStyle/>
          <a:p>
            <a:r>
              <a:rPr lang="en-US" dirty="0" smtClean="0"/>
              <a:t>Fine Grained Locking (FGL)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6929099" y="5730986"/>
            <a:ext cx="982195" cy="931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 smtClean="0"/>
              <a:t>mem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5625292" y="5730986"/>
            <a:ext cx="1016093" cy="931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sched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6929099" y="4615272"/>
            <a:ext cx="982195" cy="931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659190" y="4615272"/>
            <a:ext cx="982195" cy="931048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sysctl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826577" y="4895576"/>
            <a:ext cx="13360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kernel log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93662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GIANT_LOCK  vs. FGL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49338"/>
            <a:ext cx="8724900" cy="5592762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GIANT_LOCK is </a:t>
            </a:r>
            <a:r>
              <a:rPr lang="en-US" b="1" dirty="0" smtClean="0">
                <a:solidFill>
                  <a:srgbClr val="0CFF00"/>
                </a:solidFill>
              </a:rPr>
              <a:t>safe</a:t>
            </a:r>
            <a:r>
              <a:rPr lang="en-US" dirty="0" smtClean="0"/>
              <a:t>!</a:t>
            </a:r>
          </a:p>
          <a:p>
            <a:pPr lvl="1"/>
            <a:r>
              <a:rPr lang="en-US" dirty="0" smtClean="0"/>
              <a:t>Guarantees no race and no deadlocks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Problem: </a:t>
            </a:r>
            <a:r>
              <a:rPr lang="en-US" dirty="0" smtClean="0"/>
              <a:t>Inhibits concurrency!</a:t>
            </a:r>
          </a:p>
          <a:p>
            <a:r>
              <a:rPr lang="en-US" dirty="0" smtClean="0"/>
              <a:t>Fine grained locking promotes </a:t>
            </a:r>
            <a:r>
              <a:rPr lang="en-US" b="1" dirty="0" smtClean="0">
                <a:solidFill>
                  <a:srgbClr val="0CFF00"/>
                </a:solidFill>
              </a:rPr>
              <a:t>concurrency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Problem: </a:t>
            </a:r>
            <a:r>
              <a:rPr lang="en-US" dirty="0" smtClean="0"/>
              <a:t>Complexity?</a:t>
            </a:r>
            <a:endParaRPr lang="en-US" b="1" dirty="0" smtClean="0">
              <a:solidFill>
                <a:srgbClr val="0CFF00"/>
              </a:solidFill>
            </a:endParaRP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Possible Problem: </a:t>
            </a:r>
            <a:r>
              <a:rPr lang="en-US" dirty="0" smtClean="0"/>
              <a:t>Deadlocks? </a:t>
            </a:r>
            <a:r>
              <a:rPr lang="en-US" sz="2162" dirty="0" smtClean="0"/>
              <a:t>(subsystems mutually exclusive)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Possible problem</a:t>
            </a:r>
            <a:r>
              <a:rPr lang="en-US" dirty="0" smtClean="0"/>
              <a:t>: locking overhead (how long FGL takes)</a:t>
            </a:r>
          </a:p>
          <a:p>
            <a:r>
              <a:rPr lang="en-US" dirty="0" smtClean="0"/>
              <a:t>Will this pay off?</a:t>
            </a:r>
          </a:p>
          <a:p>
            <a:pPr lvl="1"/>
            <a:r>
              <a:rPr lang="en-US" dirty="0" smtClean="0"/>
              <a:t>May depend on the subsystem</a:t>
            </a:r>
          </a:p>
          <a:p>
            <a:r>
              <a:rPr lang="en-US" dirty="0" smtClean="0"/>
              <a:t>Will the FGL code present a maintenance problem?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226"/>
            <a:ext cx="8229600" cy="1143000"/>
          </a:xfrm>
        </p:spPr>
        <p:txBody>
          <a:bodyPr/>
          <a:lstStyle/>
          <a:p>
            <a:r>
              <a:rPr lang="en-US" dirty="0" smtClean="0"/>
              <a:t>DESIGN: locking in BSD land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33691" y="1236227"/>
            <a:ext cx="8767991" cy="5469992"/>
          </a:xfrm>
        </p:spPr>
        <p:txBody>
          <a:bodyPr>
            <a:normAutofit fontScale="77500" lnSpcReduction="20000"/>
          </a:bodyPr>
          <a:lstStyle/>
          <a:p>
            <a:r>
              <a:rPr lang="en-US" sz="3484" dirty="0" smtClean="0"/>
              <a:t>Tools of the trade (sleep locks, read locks, read write locks)</a:t>
            </a:r>
          </a:p>
          <a:p>
            <a:r>
              <a:rPr lang="en-US" dirty="0" smtClean="0"/>
              <a:t>Two separate branches in a version control system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sz="3484" dirty="0" smtClean="0"/>
              <a:t>Specific subsystems being targeted and why</a:t>
            </a:r>
          </a:p>
          <a:p>
            <a:pPr lvl="1"/>
            <a:r>
              <a:rPr lang="en-US" sz="3355" dirty="0" err="1" smtClean="0"/>
              <a:t>Klog</a:t>
            </a:r>
            <a:endParaRPr lang="en-US" sz="3355" dirty="0" smtClean="0"/>
          </a:p>
          <a:p>
            <a:pPr lvl="2"/>
            <a:r>
              <a:rPr lang="en-US" sz="3294" dirty="0" smtClean="0"/>
              <a:t>prints kernel events -- low traffic</a:t>
            </a:r>
          </a:p>
          <a:p>
            <a:pPr lvl="1"/>
            <a:r>
              <a:rPr lang="en-US" sz="3355" dirty="0" err="1" smtClean="0"/>
              <a:t>Sysctl</a:t>
            </a:r>
            <a:endParaRPr lang="en-US" sz="3355" dirty="0" smtClean="0"/>
          </a:p>
          <a:p>
            <a:pPr lvl="2"/>
            <a:r>
              <a:rPr lang="en-US" sz="3294" dirty="0" smtClean="0"/>
              <a:t>manages kernel variables -- higher traffic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386" y="1927850"/>
            <a:ext cx="6350000" cy="22225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347694" y="3446012"/>
            <a:ext cx="1797692" cy="30777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Fine Grained Locking</a:t>
            </a:r>
            <a:endParaRPr lang="en-US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4718225" y="2105441"/>
            <a:ext cx="1481757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GIANT_LOCK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3">
      <a:dk1>
        <a:srgbClr val="1F497D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4214</TotalTime>
  <Words>770</Words>
  <Application>Microsoft Macintosh PowerPoint</Application>
  <PresentationFormat>On-screen Show (4:3)</PresentationFormat>
  <Paragraphs>134</Paragraphs>
  <Slides>14</Slides>
  <Notes>11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james the GIANT killer:  evaluating locking schemes in </vt:lpstr>
      <vt:lpstr>Purpose</vt:lpstr>
      <vt:lpstr>WAIT! why do we need locking?</vt:lpstr>
      <vt:lpstr>when it matters</vt:lpstr>
      <vt:lpstr>OK; so what is a GIANT_LOCK?</vt:lpstr>
      <vt:lpstr>GIANT_LOCK</vt:lpstr>
      <vt:lpstr>Fine Grained Locking (FGL)</vt:lpstr>
      <vt:lpstr>GIANT_LOCK  vs. FGL </vt:lpstr>
      <vt:lpstr>DESIGN: locking in BSD land</vt:lpstr>
      <vt:lpstr>DESIGN: method of evaluation (comparison of FGL and GIANT)</vt:lpstr>
      <vt:lpstr>Correctness and how I achieved it</vt:lpstr>
      <vt:lpstr>RESULTS : SYSCTL tests</vt:lpstr>
      <vt:lpstr>Conclusions</vt:lpstr>
      <vt:lpstr>:: what really matters ::</vt:lpstr>
    </vt:vector>
  </TitlesOfParts>
  <Company>union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SMP Performance: removing the GIANT_LOCK the BSD kernel</dc:title>
  <dc:creator>james toy</dc:creator>
  <cp:lastModifiedBy>james toy</cp:lastModifiedBy>
  <cp:revision>71</cp:revision>
  <dcterms:created xsi:type="dcterms:W3CDTF">2010-03-22T00:11:52Z</dcterms:created>
  <dcterms:modified xsi:type="dcterms:W3CDTF">2010-03-22T00:12:04Z</dcterms:modified>
</cp:coreProperties>
</file>